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oanna Michailidou" userId="cd947157fe98ce39" providerId="LiveId" clId="{11CC7DA4-5808-411A-B228-C8C1993B0981}"/>
    <pc:docChg chg="modSld">
      <pc:chgData name="Ioanna Michailidou" userId="cd947157fe98ce39" providerId="LiveId" clId="{11CC7DA4-5808-411A-B228-C8C1993B0981}" dt="2024-01-16T19:53:40.982" v="0"/>
      <pc:docMkLst>
        <pc:docMk/>
      </pc:docMkLst>
      <pc:sldChg chg="modSp mod">
        <pc:chgData name="Ioanna Michailidou" userId="cd947157fe98ce39" providerId="LiveId" clId="{11CC7DA4-5808-411A-B228-C8C1993B0981}" dt="2024-01-16T19:53:40.982" v="0"/>
        <pc:sldMkLst>
          <pc:docMk/>
          <pc:sldMk cId="0" sldId="279"/>
        </pc:sldMkLst>
        <pc:spChg chg="mod">
          <ac:chgData name="Ioanna Michailidou" userId="cd947157fe98ce39" providerId="LiveId" clId="{11CC7DA4-5808-411A-B228-C8C1993B0981}" dt="2024-01-16T19:53:40.982" v="0"/>
          <ac:spMkLst>
            <pc:docMk/>
            <pc:sldMk cId="0" sldId="279"/>
            <ac:spMk id="32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30351">
              <a:defRPr sz="3132"/>
            </a:pPr>
            <a:r>
              <a:rPr lang="el-GR" dirty="0"/>
              <a:t>ΕΝΌΤΗΤΑ 1, ΘΈΜΑ 2 </a:t>
            </a:r>
            <a:br>
              <a:rPr lang="en-US" dirty="0"/>
            </a:br>
            <a:r>
              <a:rPr lang="el-GR" dirty="0"/>
              <a:t>ΠΡΟΓΡΆΜΜΑΤΑ ΠΡΏΙΜΗΣ ΠΑΡΈΜΒΑΣΗΣ: ΑΠΟΣΤΟΛΉ ΚΑΙ ΒΑΣΙΚΈΣ ΑΡΧΈΣ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II: μάθηση κάνοντας πράξη</a:t>
            </a:r>
            <a:endParaRPr dirty="0"/>
          </a:p>
        </p:txBody>
      </p:sp>
      <p:sp>
        <p:nvSpPr>
          <p:cNvPr id="27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Η </a:t>
            </a:r>
            <a:r>
              <a:rPr lang="el-GR" dirty="0" err="1"/>
              <a:t>Λουίζα</a:t>
            </a:r>
            <a:r>
              <a:rPr lang="el-GR" dirty="0"/>
              <a:t> μοιράζεται την εμπειρία της από την εφαρμογή αυτής της αρχής στην πράξη.</a:t>
            </a:r>
            <a:endParaRPr dirty="0"/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512" y="2716789"/>
            <a:ext cx="4295776" cy="40290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dirty="0"/>
              <a:t>III </a:t>
            </a:r>
            <a:r>
              <a:rPr lang="el-GR" dirty="0"/>
              <a:t>Βασική αρχή</a:t>
            </a:r>
            <a:endParaRPr dirty="0"/>
          </a:p>
        </p:txBody>
      </p:sp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"Ο πρωταρχικός ρόλος του </a:t>
            </a:r>
            <a:r>
              <a:rPr lang="el-GR" dirty="0" err="1"/>
              <a:t>παρόχου</a:t>
            </a:r>
            <a:r>
              <a:rPr lang="el-GR" dirty="0"/>
              <a:t> υπηρεσιών ECI είναι να συνεργάζεται και να υποστηρίζει γονείς/κηδεμόνες/φροντιστές στη ζωή των παιδιών."</a:t>
            </a:r>
            <a:endParaRPr dirty="0"/>
          </a:p>
        </p:txBody>
      </p:sp>
      <p:pic>
        <p:nvPicPr>
          <p:cNvPr id="2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267" y="3866717"/>
            <a:ext cx="4524376" cy="25050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III στην πράξη</a:t>
            </a:r>
            <a:endParaRPr dirty="0"/>
          </a:p>
        </p:txBody>
      </p:sp>
      <p:pic>
        <p:nvPicPr>
          <p:cNvPr id="278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74" y="2530643"/>
            <a:ext cx="4296099" cy="2937286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TextBox 4"/>
          <p:cNvSpPr txBox="1"/>
          <p:nvPr/>
        </p:nvSpPr>
        <p:spPr>
          <a:xfrm>
            <a:off x="4802447" y="2096655"/>
            <a:ext cx="7144913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Ο επαγγελματίας RI που εφαρμόζει αυτήν την αρχή θα πρέπει: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l-GR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Χρησιμοποιεί μια επαγγελματική συμπεριφορά που </a:t>
            </a:r>
            <a:r>
              <a:rPr lang="el-GR" dirty="0" err="1"/>
              <a:t>οικοδομεί</a:t>
            </a:r>
            <a:r>
              <a:rPr lang="el-GR" dirty="0"/>
              <a:t> εμπιστοσύνη και επικοινωνία, καθώς και ακούει χωρίς κριτική τις δραστηριότητες στις οποίες συμμετέχει η οικογένεια σε καθημερινή βάση, συμπεριλαμβανομένων αυτών που τους αρέσει περισσότερο να κάνουν και τι τους αρέσει να κάνουν.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Οι ευκαιρίες για μάθηση του παιδιού στο φυσικό περιβάλλον δίνονται έμφαση στις καθημερινές δραστηριότητες και </a:t>
            </a:r>
            <a:r>
              <a:rPr lang="el-GR" dirty="0" err="1"/>
              <a:t>ρουτίνες</a:t>
            </a:r>
            <a:r>
              <a:rPr lang="el-GR" dirty="0"/>
              <a:t> της οικογένειας.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Παρέχουν πληροφορίες, υλικό και υποστήριξη για να ενθαρρύνουν τον ρόλο της οικογένειας ως φροντιστή της μάθησης και της ανάπτυξης των παιδιών τους.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Και επιτρέψτε στην οικογένεια να καθορίσει την επιτυχία με βάση το πώς αισθάνεται για τις ευκαιρίες μάθησης και τις δραστηριότητες που έχει επιλέξει το παιδί/οικογένεια.</a:t>
            </a: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III: μάθηση κάνοντας πράξη</a:t>
            </a:r>
            <a:endParaRPr dirty="0"/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Ο </a:t>
            </a:r>
            <a:r>
              <a:rPr lang="el-GR" dirty="0" err="1"/>
              <a:t>Stephen</a:t>
            </a:r>
            <a:r>
              <a:rPr lang="el-GR" dirty="0"/>
              <a:t> μιλάει για την εφαρμογή αυτής της αρχής.</a:t>
            </a:r>
            <a:endParaRPr dirty="0"/>
          </a:p>
        </p:txBody>
      </p:sp>
      <p:pic>
        <p:nvPicPr>
          <p:cNvPr id="28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447" y="2821564"/>
            <a:ext cx="4219576" cy="38195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dirty="0"/>
              <a:t>IV </a:t>
            </a:r>
            <a:r>
              <a:rPr lang="el-GR" dirty="0"/>
              <a:t>Βασική Αρχή</a:t>
            </a:r>
            <a:endParaRPr dirty="0"/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l-GR" dirty="0"/>
              <a:t>«Η διαδικασία ΠΠΠ, από τις αρχικές επαφές μέχρι τη μετάβαση, πρέπει να είναι δυναμική και εξατομικευμένη ώστε να αντικατοπτρίζει τις προτιμήσεις, τα στυλ μάθησης και τις πολιτισμικές πεποιθήσεις της οικογένειας».</a:t>
            </a:r>
          </a:p>
          <a:p>
            <a:pPr marL="0" indent="0">
              <a:buSzTx/>
              <a:buNone/>
            </a:pPr>
            <a:endParaRPr lang="el-GR" dirty="0"/>
          </a:p>
          <a:p>
            <a:pPr marL="0" indent="0">
              <a:buSzTx/>
              <a:buNone/>
            </a:pPr>
            <a:r>
              <a:rPr lang="el-GR" dirty="0"/>
              <a:t>Οι οικογένειες πρέπει να είναι ενεργοί συμμετέχοντες.</a:t>
            </a:r>
          </a:p>
          <a:p>
            <a:pPr marL="0" indent="0">
              <a:buSzTx/>
              <a:buNone/>
            </a:pPr>
            <a:r>
              <a:rPr lang="el-GR" dirty="0"/>
              <a:t>Το IFSP θα πρέπει να είναι ρευστό...αναθεωρημένο</a:t>
            </a:r>
            <a:endParaRPr dirty="0"/>
          </a:p>
        </p:txBody>
      </p:sp>
      <p:pic>
        <p:nvPicPr>
          <p:cNvPr id="28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414" y="3838719"/>
            <a:ext cx="347662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IV in practice</a:t>
            </a:r>
          </a:p>
        </p:txBody>
      </p:sp>
      <p:pic>
        <p:nvPicPr>
          <p:cNvPr id="290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22" y="2202728"/>
            <a:ext cx="3544805" cy="4281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TextBox 4"/>
          <p:cNvSpPr txBox="1"/>
          <p:nvPr/>
        </p:nvSpPr>
        <p:spPr>
          <a:xfrm>
            <a:off x="4469937" y="2410690"/>
            <a:ext cx="7025035" cy="3291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 ECI practitioner implementing this principle will: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Addresses each family's priorities during evaluations and assessments;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He prepared the family to participate in the ISPU meetings;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Be ready for cooperation that will result in appropriate services for each family;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Treats each family member as a unique adult student;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Recognizes and will make changes to the ISPU as often as necessary to reflect changes in the needs, priorities and lifestyle of the child and family.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IV: μάθηση κάνοντας πράξη</a:t>
            </a:r>
            <a:endParaRPr dirty="0"/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Ακούστε τη </a:t>
            </a:r>
            <a:r>
              <a:rPr lang="el-GR" dirty="0" err="1"/>
              <a:t>Linda</a:t>
            </a:r>
            <a:r>
              <a:rPr lang="el-GR" dirty="0"/>
              <a:t>, διαχειριστή προγράμματος, να μοιραστεί την εμπειρία της.</a:t>
            </a:r>
            <a:endParaRPr dirty="0"/>
          </a:p>
        </p:txBody>
      </p:sp>
      <p:pic>
        <p:nvPicPr>
          <p:cNvPr id="29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850" y="3068636"/>
            <a:ext cx="3331420" cy="3646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b="0" i="0" dirty="0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V </a:t>
            </a:r>
            <a:r>
              <a:rPr lang="el-GR" b="0" i="0" dirty="0">
                <a:solidFill>
                  <a:srgbClr val="3C4043"/>
                </a:solidFill>
                <a:effectLst/>
                <a:latin typeface="Roboto" panose="02000000000000000000" pitchFamily="2" charset="0"/>
              </a:rPr>
              <a:t>Βασική αρχή</a:t>
            </a:r>
            <a:endParaRPr dirty="0"/>
          </a:p>
        </p:txBody>
      </p:sp>
      <p:sp>
        <p:nvSpPr>
          <p:cNvPr id="2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«Τα αποτελέσματα του IFSP πρέπει να είναι λειτουργικά και να βασίζονται στις ανάγκες των παιδιών και των οικογενειών καθώς και στις προτεραιότητες που προσδιορίζονται από την οικογένεια».</a:t>
            </a:r>
            <a:endParaRPr dirty="0"/>
          </a:p>
        </p:txBody>
      </p:sp>
      <p:pic>
        <p:nvPicPr>
          <p:cNvPr id="29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861" y="3626282"/>
            <a:ext cx="601027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V στην πράξη</a:t>
            </a:r>
            <a:endParaRPr dirty="0"/>
          </a:p>
        </p:txBody>
      </p:sp>
      <p:pic>
        <p:nvPicPr>
          <p:cNvPr id="302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06" y="2861685"/>
            <a:ext cx="4345949" cy="2855624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2"/>
          <p:cNvSpPr txBox="1"/>
          <p:nvPr/>
        </p:nvSpPr>
        <p:spPr>
          <a:xfrm>
            <a:off x="4848629" y="2225963"/>
            <a:ext cx="6992851" cy="3693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Ο επαγγελματίας της ΕΕΥ που εφαρμόζει αυτή την αρχή θα: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Γράφει τους στόχους του IFSP με βάση τις ανησυχίες, τους πόρους και τις προτεραιότητες της οικογένειας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Ακούει τις οικογένειες και θα πιστεύει αυτά που λένε σχετικά με τις προτεραιότητες και τις ανάγκες τους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Γράφει ολοκληρωμένους στόχους που εστιάζουν στη συμμετοχή των παιδιών στις δραστηριότητες της κοινότητας και της οικογένειας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Γράφει στόχους που βασίζονται στα φυσικά κίνητρα των παιδιών για μάθηση και δράση, σε συνδυασμό με τις οικογενειακές προτεραιότητες- και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Ενισχύει τις φυσικές </a:t>
            </a:r>
            <a:r>
              <a:rPr lang="el-GR" dirty="0" err="1"/>
              <a:t>ρουτίνες</a:t>
            </a:r>
            <a:r>
              <a:rPr lang="el-GR" dirty="0"/>
              <a:t> και θα ενθαρρύνει τις ευκαιρίες μάθησης και την ευχαρίστηση.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V: μάθηση μέσω της πράξης</a:t>
            </a:r>
            <a:endParaRPr dirty="0"/>
          </a:p>
        </p:txBody>
      </p:sp>
      <p:sp>
        <p:nvSpPr>
          <p:cNvPr id="30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Ακούστε από τον </a:t>
            </a:r>
            <a:r>
              <a:rPr lang="el-GR" dirty="0" err="1"/>
              <a:t>Lee</a:t>
            </a:r>
            <a:r>
              <a:rPr lang="el-GR" dirty="0"/>
              <a:t>, Συντονιστή Οικογενειακών Πόρων, πώς αυτή η αρχή εφαρμόζεται στην πράξη.</a:t>
            </a:r>
            <a:endParaRPr dirty="0"/>
          </a:p>
        </p:txBody>
      </p:sp>
      <p:pic>
        <p:nvPicPr>
          <p:cNvPr id="307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731" y="3127952"/>
            <a:ext cx="3699799" cy="34956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ECI: Αποστολή και βασικές αρχές</a:t>
            </a:r>
            <a:endParaRPr dirty="0"/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096653"/>
            <a:ext cx="11049863" cy="4608947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Ποια είναι η αποστολή των προγραμμάτων RI;</a:t>
            </a:r>
            <a:endParaRPr lang="en-US" dirty="0"/>
          </a:p>
          <a:p>
            <a:r>
              <a:rPr lang="el-GR" dirty="0"/>
              <a:t>Ποιες είναι οι βασικές φυσικές αρχές για την παροχή υπηρεσιών RI σε διαφορετικά περιβάλλοντα;</a:t>
            </a:r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r>
              <a:rPr lang="el-GR" dirty="0"/>
              <a:t>Σχέδιο της αποστολής</a:t>
            </a:r>
            <a:endParaRPr lang="en-US" dirty="0"/>
          </a:p>
          <a:p>
            <a:r>
              <a:rPr lang="el-GR" dirty="0"/>
              <a:t>Τεχνική βοήθεια και υπηρεσίες υποστήριξης.</a:t>
            </a:r>
            <a:endParaRPr dirty="0"/>
          </a:p>
        </p:txBody>
      </p:sp>
      <p:pic>
        <p:nvPicPr>
          <p:cNvPr id="242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663" y="3350118"/>
            <a:ext cx="5591176" cy="1800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dirty="0"/>
              <a:t>VI </a:t>
            </a:r>
            <a:r>
              <a:rPr lang="el-GR" dirty="0"/>
              <a:t>Βασική αρχή</a:t>
            </a:r>
            <a:endParaRPr dirty="0"/>
          </a:p>
        </p:txBody>
      </p:sp>
      <p:sp>
        <p:nvSpPr>
          <p:cNvPr id="31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"Οι προτεραιότητες, οι ανάγκες και τα συμφέροντα της οικογένειας αντιμετωπίζονται καταλληλότερα από έναν πρωτοβάθμιο </a:t>
            </a:r>
            <a:r>
              <a:rPr lang="el-GR" dirty="0" err="1"/>
              <a:t>πάροχο</a:t>
            </a:r>
            <a:r>
              <a:rPr lang="el-GR" dirty="0"/>
              <a:t> που εκπροσωπεί και λαμβάνει την υποστήριξη της ομάδας και της κοινότητας".</a:t>
            </a:r>
            <a:endParaRPr dirty="0"/>
          </a:p>
        </p:txBody>
      </p:sp>
      <p:pic>
        <p:nvPicPr>
          <p:cNvPr id="31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2" y="3914771"/>
            <a:ext cx="8105776" cy="252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VI στην πράξη</a:t>
            </a:r>
            <a:endParaRPr dirty="0"/>
          </a:p>
        </p:txBody>
      </p:sp>
      <p:pic>
        <p:nvPicPr>
          <p:cNvPr id="31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58" y="2691678"/>
            <a:ext cx="4594652" cy="2748540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TextBox 2"/>
          <p:cNvSpPr txBox="1"/>
          <p:nvPr/>
        </p:nvSpPr>
        <p:spPr>
          <a:xfrm>
            <a:off x="4996410" y="2355271"/>
            <a:ext cx="6882013" cy="3139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Οι επαγγελματίες του ECI που εφαρμόζουν αυτή την αρχή θα:</a:t>
            </a: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Χρησιμοποιούν έναν κύριο </a:t>
            </a:r>
            <a:r>
              <a:rPr lang="el-GR" dirty="0" err="1"/>
              <a:t>πάροχο</a:t>
            </a:r>
            <a:r>
              <a:rPr lang="el-GR" dirty="0"/>
              <a:t>, με την υποστήριξη της ομάδας, για να διατηρήσουν την εστίαση σε ό,τι χρειάζεται για την επίτευξη των λειτουργικών στόχων</a:t>
            </a: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Δημιουργούν μια ομάδα για κάθε οικογένεια που περιλαμβάνει άτομα σημαντικά για την οικογένεια, καθώς και επαγγελματίες της ΕΑΕ από διαφορετικούς κλάδους</a:t>
            </a: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Σχεδιάζουν και καταγράφουν διαβουλεύσεις και επισκέψεις με άλλα μέλη της ομάδας- και</a:t>
            </a:r>
            <a:endParaRPr lang="en-US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 err="1"/>
              <a:t>Βρήσκουν</a:t>
            </a:r>
            <a:r>
              <a:rPr lang="el-GR" dirty="0"/>
              <a:t>  χρόνο για τα μέλη της ομάδας να επικοινωνούν επίσημα και ανεπίσημα.</a:t>
            </a:r>
            <a:endParaRPr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VI: μάθηση μέσω της πράξης</a:t>
            </a:r>
            <a:endParaRPr dirty="0"/>
          </a:p>
        </p:txBody>
      </p:sp>
      <p:sp>
        <p:nvSpPr>
          <p:cNvPr id="31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Ακούστε τη </a:t>
            </a:r>
            <a:r>
              <a:rPr lang="el-GR" dirty="0" err="1"/>
              <a:t>Sherry</a:t>
            </a:r>
            <a:r>
              <a:rPr lang="el-GR" dirty="0"/>
              <a:t>, γονέα του 14 μηνών </a:t>
            </a:r>
            <a:r>
              <a:rPr lang="el-GR" dirty="0" err="1"/>
              <a:t>Dante</a:t>
            </a:r>
            <a:r>
              <a:rPr lang="el-GR" dirty="0"/>
              <a:t>, να μιλάει για τις υπηρεσίες ECI που παρέχονται μέσω ενός </a:t>
            </a:r>
            <a:r>
              <a:rPr lang="el-GR" dirty="0" err="1"/>
              <a:t>παρόχου</a:t>
            </a:r>
            <a:r>
              <a:rPr lang="el-GR" dirty="0"/>
              <a:t> πρωτοβάθμιας περίθαλψης.</a:t>
            </a:r>
            <a:endParaRPr dirty="0"/>
          </a:p>
        </p:txBody>
      </p:sp>
      <p:pic>
        <p:nvPicPr>
          <p:cNvPr id="3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318" y="3116552"/>
            <a:ext cx="4101978" cy="36352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dirty="0"/>
              <a:t>VII </a:t>
            </a:r>
            <a:r>
              <a:rPr lang="el-GR" dirty="0"/>
              <a:t>Βασική αρχή</a:t>
            </a:r>
            <a:endParaRPr dirty="0"/>
          </a:p>
        </p:txBody>
      </p:sp>
      <p:sp>
        <p:nvSpPr>
          <p:cNvPr id="32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''Οι παρεμβάσεις με τα μικρά παιδιά και τα μέλη της οικογένειας πρέπει να βασίζονται σε σαφείς αρχές, επικυρωμένες πρακτικές, την καλύτερη διαθέσιμη έρευνα και τους σχετικούς νόμους και κανονισμούς''.</a:t>
            </a:r>
            <a:endParaRPr dirty="0"/>
          </a:p>
        </p:txBody>
      </p:sp>
      <p:pic>
        <p:nvPicPr>
          <p:cNvPr id="3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95" y="3826595"/>
            <a:ext cx="7591426" cy="27146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/>
              <a:t>Βασική Αρχή VII στην πράξη</a:t>
            </a:r>
            <a:endParaRPr dirty="0"/>
          </a:p>
        </p:txBody>
      </p:sp>
      <p:pic>
        <p:nvPicPr>
          <p:cNvPr id="32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5" y="3358427"/>
            <a:ext cx="4825723" cy="1887828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TextBox 2"/>
          <p:cNvSpPr txBox="1"/>
          <p:nvPr/>
        </p:nvSpPr>
        <p:spPr>
          <a:xfrm>
            <a:off x="5190374" y="2299854"/>
            <a:ext cx="6632632" cy="3139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Οι επαγγελματίες του ECI που εφαρμόζουν αυτή την αρχή </a:t>
            </a:r>
            <a:r>
              <a:rPr lang="el-GR" dirty="0" err="1"/>
              <a:t>θα:Ενημερώνουν</a:t>
            </a:r>
            <a:r>
              <a:rPr lang="el-GR" dirty="0"/>
              <a:t> διαρκώς τις γνώσεις, τις δεξιότητες και τις στρατηγικές τους, έχοντας κατά νου όλες τις έρευνες,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Βελτιώνουν τις πρακτικές τους με βάση την ενδοσκόπηση (αυτοπαρατήρηση), ώστε να αποσαφηνίζουν συνεχώς τις αρχές και τις αξίες,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Βασίζουν τις πρακτικές αποφάσεις για κάθε παιδί και οικογένεια σε συνεχείς πληροφορίες αξιολόγησης και έγκυρες πρακτικές του προγράμματος μέσω συνεχούς αξιολόγησης,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Έχουν κατά νου τους σχετικούς κανονισμούς και νόμους.</a:t>
            </a:r>
            <a:endParaRPr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VIII: μάθηση μέσω της πράξης</a:t>
            </a:r>
            <a:endParaRPr dirty="0"/>
          </a:p>
        </p:txBody>
      </p:sp>
      <p:sp>
        <p:nvSpPr>
          <p:cNvPr id="33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Ακούστε τη Μάγκι, μια θεραπεύτρια, η οποία μοιράζεται τον τρόπο με τον οποίο εφαρμόζει αυτή την αρχή στην πράξη.</a:t>
            </a:r>
            <a:endParaRPr dirty="0"/>
          </a:p>
        </p:txBody>
      </p:sp>
      <p:pic>
        <p:nvPicPr>
          <p:cNvPr id="3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438" y="3228974"/>
            <a:ext cx="4295776" cy="36290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lang="el-GR" dirty="0"/>
              <a:t>ΕΠΟΜΕΝΟ</a:t>
            </a:r>
            <a:endParaRPr lang="en-US" dirty="0"/>
          </a:p>
          <a:p>
            <a:pPr marL="0" indent="0">
              <a:buSzTx/>
              <a:buNone/>
              <a:defRPr sz="3600"/>
            </a:pPr>
            <a:r>
              <a:rPr lang="el-GR" dirty="0"/>
              <a:t>Ενότητα 1, Θέμα 3, Μέρος 1</a:t>
            </a:r>
            <a:endParaRPr lang="en-US" dirty="0"/>
          </a:p>
          <a:p>
            <a:pPr marL="0" indent="0">
              <a:buSzTx/>
              <a:buNone/>
              <a:defRPr sz="3600"/>
            </a:pPr>
            <a:r>
              <a:rPr lang="el-GR" dirty="0"/>
              <a:t>Πρακτικές βασισμένες σε αποδείξεις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Αποστολή</a:t>
            </a:r>
            <a:endParaRPr dirty="0"/>
          </a:p>
        </p:txBody>
      </p:sp>
      <p:sp>
        <p:nvSpPr>
          <p:cNvPr id="2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endParaRPr dirty="0"/>
          </a:p>
          <a:p>
            <a:r>
              <a:rPr lang="el-GR" dirty="0"/>
              <a:t>Το μέρος Γ ECI βασίζεται και παρέχει υποστήριξη και πόρους για να βοηθήσει τα μέλη της οικογένειας ή τους φροντιστές να βελτιώσουν τη μάθηση και την ανάπτυξη των παιδιών μέσω καθημερινών ευκαιριών μάθησης.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Επτά βασικές αρχές</a:t>
            </a:r>
            <a:endParaRPr dirty="0"/>
          </a:p>
        </p:txBody>
      </p:sp>
      <p:sp>
        <p:nvSpPr>
          <p:cNvPr id="24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1086808" cy="4377964"/>
          </a:xfrm>
          <a:prstGeom prst="rect">
            <a:avLst/>
          </a:prstGeo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l-GR" dirty="0"/>
              <a:t>Τα βρέφη και τα νήπια μαθαίνουν καλύτερα μέσα από καθημερινές εμπειρίες και αλληλεπιδράσεις με οικεία άτομα σε οικεία πλαίσια.</a:t>
            </a:r>
            <a:endParaRPr lang="en-US" dirty="0"/>
          </a:p>
          <a:p>
            <a:pPr marL="457200" indent="-457200">
              <a:buFontTx/>
              <a:buAutoNum type="arabicPeriod"/>
            </a:pPr>
            <a:r>
              <a:rPr lang="el-GR" dirty="0"/>
              <a:t>Όλες οι οικογένειες, με την απαραίτητη υποστήριξη και τους απαραίτητους πόρους, μπορούν να βελτιώσουν τη μάθηση και την ανάπτυξη του παιδιού τους.</a:t>
            </a:r>
            <a:endParaRPr lang="en-US" dirty="0"/>
          </a:p>
          <a:p>
            <a:pPr marL="457200" indent="-457200">
              <a:buFontTx/>
              <a:buAutoNum type="arabicPeriod"/>
            </a:pPr>
            <a:r>
              <a:rPr lang="el-GR" dirty="0"/>
              <a:t>Ο πρωταρχικός ρόλος του </a:t>
            </a:r>
            <a:r>
              <a:rPr lang="el-GR" dirty="0" err="1"/>
              <a:t>παρόχου</a:t>
            </a:r>
            <a:r>
              <a:rPr lang="el-GR" dirty="0"/>
              <a:t> υπηρεσιών ΕΑΕ είναι να συνεργάζεται και να υποστηρίζει τους γονείς/κηδεμόνες/φροντιστές στη ζωή των παιδιών.</a:t>
            </a:r>
            <a:endParaRPr lang="en-US" dirty="0"/>
          </a:p>
          <a:p>
            <a:pPr marL="457200" indent="-457200">
              <a:buFontTx/>
              <a:buAutoNum type="arabicPeriod"/>
            </a:pPr>
            <a:r>
              <a:rPr lang="el-GR" dirty="0"/>
              <a:t>Η διαδικασία RI, από τις πρώτες επαφές μέχρι τη μετάβαση, πρέπει να είναι δυναμική και εξατομικευμένη, ώστε να αντικατοπτρίζει τις προτιμήσεις, τα μαθησιακά στυλ και τις πολιτισμικές πεποιθήσεις της οικογένειας.</a:t>
            </a: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l-GR" dirty="0"/>
              <a:t>Επτά βασικές αρχές</a:t>
            </a:r>
            <a:endParaRPr dirty="0"/>
          </a:p>
        </p:txBody>
      </p:sp>
      <p:sp>
        <p:nvSpPr>
          <p:cNvPr id="25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10763536" cy="423941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lang="el-GR" dirty="0"/>
              <a:t>5. Τα αποτελέσματα του IFSP πρέπει να είναι λειτουργικά και να βασίζονται στις ανάγκες των παιδιών και των οικογενειών, καθώς και στις προτεραιότητες που προσδιορίζονται από την οικογένεια.</a:t>
            </a:r>
            <a:endParaRPr lang="en-US" dirty="0"/>
          </a:p>
          <a:p>
            <a:pPr marL="0" indent="0">
              <a:buSzTx/>
              <a:buNone/>
            </a:pPr>
            <a:r>
              <a:rPr lang="el-GR" dirty="0"/>
              <a:t>6. Οι προτεραιότητες, οι ανάγκες και τα ενδιαφέροντα της οικογένειας αντιμετωπίζονται καταλληλότερα από έναν κύριο </a:t>
            </a:r>
            <a:r>
              <a:rPr lang="el-GR" dirty="0" err="1"/>
              <a:t>πάροχο</a:t>
            </a:r>
            <a:r>
              <a:rPr lang="el-GR" dirty="0"/>
              <a:t> που εκπροσωπεί και ταυτόχρονα λαμβάνει την υποστήριξη της ομάδας και της κοινότητας.</a:t>
            </a:r>
            <a:endParaRPr lang="en-US" dirty="0"/>
          </a:p>
          <a:p>
            <a:pPr marL="0" indent="0">
              <a:buSzTx/>
              <a:buNone/>
            </a:pPr>
            <a:r>
              <a:rPr lang="el-GR" dirty="0"/>
              <a:t>7. Οι παρεμβάσεις με τα μικρά παιδιά και τα μέλη της οικογένειας πρέπει να βασίζονται σε ρητές αρχές, επικυρωμένες πρακτικές, τις βέλτιστες διαθέσιμες έρευνες και τους σχετικούς νόμους και κανονισμούς.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Ι</a:t>
            </a:r>
            <a:r>
              <a:rPr lang="it-IT" dirty="0"/>
              <a:t> </a:t>
            </a:r>
            <a:r>
              <a:rPr lang="el-GR" dirty="0"/>
              <a:t>βασική αρχή</a:t>
            </a:r>
            <a:endParaRPr dirty="0"/>
          </a:p>
        </p:txBody>
      </p:sp>
      <p:sp>
        <p:nvSpPr>
          <p:cNvPr id="25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lang="el-GR" dirty="0"/>
              <a:t>"Τα βρέφη και τα νήπια μαθαίνουν καλύτερα μέσα από καθημερινές εμπειρίες και αλληλεπιδράσεις με οικεία άτομα σε οικεία πλαίσια".</a:t>
            </a:r>
            <a:endParaRPr dirty="0"/>
          </a:p>
        </p:txBody>
      </p:sp>
      <p:pic>
        <p:nvPicPr>
          <p:cNvPr id="2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585" y="3819521"/>
            <a:ext cx="6581776" cy="2619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Ι στην πράξη</a:t>
            </a:r>
            <a:endParaRPr dirty="0"/>
          </a:p>
        </p:txBody>
      </p:sp>
      <p:pic>
        <p:nvPicPr>
          <p:cNvPr id="258" name="Content Placeholder 3" descr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54" y="2235200"/>
            <a:ext cx="4842584" cy="3602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TextBox 2"/>
          <p:cNvSpPr txBox="1"/>
          <p:nvPr/>
        </p:nvSpPr>
        <p:spPr>
          <a:xfrm>
            <a:off x="5208847" y="2106766"/>
            <a:ext cx="6633022" cy="3693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Ο επαγγελματίας της πρώιμης παρέμβασης που εφαρμόζει αυτή την αρχή θα </a:t>
            </a:r>
            <a:r>
              <a:rPr lang="el-GR" dirty="0" err="1"/>
              <a:t>πρέπει:Χρησιμοποιεί</a:t>
            </a:r>
            <a:r>
              <a:rPr lang="el-GR" dirty="0"/>
              <a:t> παιχνίδια και υλικά που βρίσκει στο σπίτι ή στο περιβάλλον στο οποίο εργάζεται</a:t>
            </a:r>
            <a:r>
              <a:rPr lang="en-US" dirty="0"/>
              <a:t>.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Εντοπίζει δραστηριότητες που αρέσουν στο παιδί και την οικογένεια (αξιοποιώντας έτσι τις δυνάμεις και τα ενδιαφέροντά τους)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Βοηθάει τους φροντιστές να συμμετέχουν στη μάθηση μέσω ευχάριστων ευκαιριών που επιτρέπουν τη συχνή εξάσκηση και την απόκτηση αναδυόμενων δεξιοτήτων και</a:t>
            </a:r>
            <a:endParaRPr lang="en-U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lang="el-GR" dirty="0"/>
              <a:t>Εστιάζουν στην ικανότητα του γονέα/κηδεμόνα/φροντιστή να προωθεί τη συμμετοχή του παιδιού σε δραστηριότητες που συμβαίνουν στη φύση.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it-IT" dirty="0"/>
              <a:t>II Key </a:t>
            </a:r>
            <a:r>
              <a:rPr lang="it-IT" dirty="0" err="1"/>
              <a:t>principle</a:t>
            </a:r>
            <a:endParaRPr dirty="0"/>
          </a:p>
        </p:txBody>
      </p:sp>
      <p:sp>
        <p:nvSpPr>
          <p:cNvPr id="26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0070808" cy="437796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«Όλες οι οικογένειες, με την απαραίτητη υποστήριξη και πόρους, μπορούν να βελτιώσουν τη μάθηση και την ανάπτυξη του παιδιού τους».</a:t>
            </a:r>
          </a:p>
          <a:p>
            <a:pPr marL="0" indent="0">
              <a:lnSpc>
                <a:spcPct val="81000"/>
              </a:lnSpc>
              <a:buSzTx/>
              <a:buNone/>
            </a:pPr>
            <a:endParaRPr lang="el-GR" dirty="0"/>
          </a:p>
          <a:p>
            <a:pPr marL="0" indent="0">
              <a:lnSpc>
                <a:spcPct val="81000"/>
              </a:lnSpc>
              <a:buSzTx/>
              <a:buNone/>
            </a:pPr>
            <a:endParaRPr lang="el-GR" dirty="0"/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Συνεπείς ενήλικες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επηρεάζουν τη μάθηση και την ανάπτυξη.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Όλες οι οικογένειες έχουν δυνατούς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πλευρές και ικανότητες.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/>
              <a:t>Όλες οι οικογένειες μπορούν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l-GR" dirty="0" err="1"/>
              <a:t>βρούν</a:t>
            </a:r>
            <a:r>
              <a:rPr lang="el-GR" dirty="0"/>
              <a:t> πόρους.</a:t>
            </a:r>
            <a:endParaRPr dirty="0"/>
          </a:p>
        </p:txBody>
      </p:sp>
      <p:pic>
        <p:nvPicPr>
          <p:cNvPr id="2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055" y="3847088"/>
            <a:ext cx="3362326" cy="25812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lang="el-GR" dirty="0"/>
              <a:t>Βασική Αρχή II στην πράξη</a:t>
            </a:r>
            <a:endParaRPr dirty="0"/>
          </a:p>
        </p:txBody>
      </p:sp>
      <p:pic>
        <p:nvPicPr>
          <p:cNvPr id="26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19" y="2200997"/>
            <a:ext cx="4819614" cy="425522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TextBox 2"/>
          <p:cNvSpPr txBox="1"/>
          <p:nvPr/>
        </p:nvSpPr>
        <p:spPr>
          <a:xfrm>
            <a:off x="5487251" y="2200997"/>
            <a:ext cx="6207761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Ένας επαγγελματίας ΠΠΠ που εφαρμόζει τη δεύτερη αρχή θα πρέπει: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 lang="el-GR" dirty="0"/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Υποθέτει ότι όλες οι οικογένειες έχουν δυνάμεις και ικανότητες.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Εκτιμήστε τις μοναδικές μαθησιακές προτιμήσεις κάθε ενήλικα και αντιστοιχίστε τη διδασκαλία, τη μάθηση και την επίλυση προβλημάτων με αυτές τις προτιμήσεις.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Δημιουργία εκθέσεων, συλλογή πληροφοριών από την οικογένεια σχετικά με τις ανάγκες και τα ενδιαφέροντά της.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Βασιστείτε στις υπάρχουσες οικογενειακές υποστηρίξεις και πόρους.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el-GR" dirty="0"/>
              <a:t>Και αντιστοιχίστε τα αποτελέσματα και τις στρατηγικές παρέμβασης με τις προτεραιότητες, τις ανάγκες και τα ενδιαφέροντα των οικογενειών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Microsoft Office PowerPoint</Application>
  <PresentationFormat>Widescreen</PresentationFormat>
  <Paragraphs>108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Roboto</vt:lpstr>
      <vt:lpstr>Trebuchet MS</vt:lpstr>
      <vt:lpstr>Berlin</vt:lpstr>
      <vt:lpstr>ΕΝΌΤΗΤΑ 1, ΘΈΜΑ 2  ΠΡΟΓΡΆΜΜΑΤΑ ΠΡΏΙΜΗΣ ΠΑΡΈΜΒΑΣΗΣ: ΑΠΟΣΤΟΛΉ ΚΑΙ ΒΑΣΙΚΈΣ ΑΡΧΈΣ</vt:lpstr>
      <vt:lpstr>ECI: Αποστολή και βασικές αρχές</vt:lpstr>
      <vt:lpstr>Αποστολή</vt:lpstr>
      <vt:lpstr>Επτά βασικές αρχές</vt:lpstr>
      <vt:lpstr>Επτά βασικές αρχές</vt:lpstr>
      <vt:lpstr>Ι βασική αρχή</vt:lpstr>
      <vt:lpstr>Βασική αρχή Ι στην πράξη</vt:lpstr>
      <vt:lpstr>II Key principle</vt:lpstr>
      <vt:lpstr>Βασική Αρχή II στην πράξη</vt:lpstr>
      <vt:lpstr>Βασική αρχή II: μάθηση κάνοντας πράξη</vt:lpstr>
      <vt:lpstr>III Βασική αρχή</vt:lpstr>
      <vt:lpstr>Βασική Αρχή III στην πράξη</vt:lpstr>
      <vt:lpstr>Βασική αρχή III: μάθηση κάνοντας πράξη</vt:lpstr>
      <vt:lpstr>IV Βασική Αρχή</vt:lpstr>
      <vt:lpstr>Key Principle IV in practice</vt:lpstr>
      <vt:lpstr>Βασική αρχή IV: μάθηση κάνοντας πράξη</vt:lpstr>
      <vt:lpstr>V Βασική αρχή</vt:lpstr>
      <vt:lpstr>Βασική αρχή V στην πράξη</vt:lpstr>
      <vt:lpstr>Βασική αρχή V: μάθηση μέσω της πράξης</vt:lpstr>
      <vt:lpstr>VI Βασική αρχή</vt:lpstr>
      <vt:lpstr>Βασική αρχή VI στην πράξη</vt:lpstr>
      <vt:lpstr>Βασική αρχή VI: μάθηση μέσω της πράξης</vt:lpstr>
      <vt:lpstr>VII Βασική αρχή</vt:lpstr>
      <vt:lpstr>Βασική Αρχή VII στην πράξη</vt:lpstr>
      <vt:lpstr>Βασική αρχή VIII: μάθηση μέσω της πράξης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ΕΝΌΤΗΤΑ 1, ΘΈΜΑ 2  ΠΡΟΓΡΆΜΜΑΤΑ ΠΡΏΙΜΗΣ ΠΑΡΈΜΒΑΣΗΣ: ΑΠΟΣΤΟΛΉ ΚΑΙ ΒΑΣΙΚΈΣ ΑΡΧΈΣ</dc:title>
  <cp:lastModifiedBy>Giannoula Michailidou</cp:lastModifiedBy>
  <cp:revision>1</cp:revision>
  <dcterms:modified xsi:type="dcterms:W3CDTF">2024-01-16T19:53:50Z</dcterms:modified>
</cp:coreProperties>
</file>